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2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Диаграмма</a:t>
            </a:r>
            <a:r>
              <a:rPr lang="ru-RU" sz="2800" baseline="0" dirty="0" smtClean="0"/>
              <a:t>  оценки </a:t>
            </a:r>
            <a:r>
              <a:rPr lang="ru-RU" sz="2800" dirty="0" smtClean="0"/>
              <a:t> компетентностей педагогов</a:t>
            </a:r>
            <a:endParaRPr lang="ru-RU" sz="2800" dirty="0"/>
          </a:p>
        </c:rich>
      </c:tx>
      <c:layout/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1.1.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</c:v>
                </c:pt>
                <c:pt idx="1">
                  <c:v>46</c:v>
                </c:pt>
                <c:pt idx="2">
                  <c:v>48</c:v>
                </c:pt>
                <c:pt idx="3">
                  <c:v>23</c:v>
                </c:pt>
                <c:pt idx="4">
                  <c:v>48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9-4731-98F8-C03F07B518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1.2.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46</c:v>
                </c:pt>
                <c:pt idx="1">
                  <c:v>46</c:v>
                </c:pt>
                <c:pt idx="2">
                  <c:v>29</c:v>
                </c:pt>
                <c:pt idx="3">
                  <c:v>38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09-4731-98F8-C03F07B5184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1.3.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48</c:v>
                </c:pt>
                <c:pt idx="1">
                  <c:v>48</c:v>
                </c:pt>
                <c:pt idx="2">
                  <c:v>44</c:v>
                </c:pt>
                <c:pt idx="3">
                  <c:v>46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09-4731-98F8-C03F07B5184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1.4.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45</c:v>
                </c:pt>
                <c:pt idx="1">
                  <c:v>47</c:v>
                </c:pt>
                <c:pt idx="2">
                  <c:v>23</c:v>
                </c:pt>
                <c:pt idx="3">
                  <c:v>46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09-4731-98F8-C03F07B5184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1.5.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46</c:v>
                </c:pt>
                <c:pt idx="1">
                  <c:v>47</c:v>
                </c:pt>
                <c:pt idx="2">
                  <c:v>47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09-4731-98F8-C03F07B5184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1.6.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47</c:v>
                </c:pt>
                <c:pt idx="2">
                  <c:v>47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09-4731-98F8-C03F07B5184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1.7.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46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09-4731-98F8-C03F07B5184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1.8.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Лист1!$I$2:$I$7</c:f>
              <c:numCache>
                <c:formatCode>General</c:formatCode>
                <c:ptCount val="6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309-4731-98F8-C03F07B5184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1.9.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Лист1!$J$2:$J$7</c:f>
              <c:numCache>
                <c:formatCode>General</c:formatCode>
                <c:ptCount val="6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09-4731-98F8-C03F07B51841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1.10.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Общепедагогическая функция.Обучение</c:v>
                </c:pt>
                <c:pt idx="1">
                  <c:v>Общепедагогическая функция.Необходимые умения</c:v>
                </c:pt>
                <c:pt idx="2">
                  <c:v>Общепедагогическая функция.Необходимые знания</c:v>
                </c:pt>
                <c:pt idx="3">
                  <c:v>Общепедагогическая функция.Необходимые знания</c:v>
                </c:pt>
                <c:pt idx="4">
                  <c:v>Соблюдение профессиональной этики</c:v>
                </c:pt>
                <c:pt idx="5">
                  <c:v>Воспитательная деятельность</c:v>
                </c:pt>
              </c:strCache>
            </c:strRef>
          </c:cat>
          <c:val>
            <c:numRef>
              <c:f>Лист1!$K$2:$K$7</c:f>
              <c:numCache>
                <c:formatCode>General</c:formatCode>
                <c:ptCount val="6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309-4731-98F8-C03F07B51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026896"/>
        <c:axId val="129034344"/>
      </c:barChart>
      <c:catAx>
        <c:axId val="12902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034344"/>
        <c:crosses val="autoZero"/>
        <c:auto val="1"/>
        <c:lblAlgn val="ctr"/>
        <c:lblOffset val="100"/>
        <c:noMultiLvlLbl val="0"/>
      </c:catAx>
      <c:valAx>
        <c:axId val="129034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026896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реализация трудовых функций</c:v>
                </c:pt>
                <c:pt idx="1">
                  <c:v>владение необходимыми умениями</c:v>
                </c:pt>
                <c:pt idx="2">
                  <c:v>владение необходимыми знаниями</c:v>
                </c:pt>
                <c:pt idx="3">
                  <c:v>реализация воспитательной функции</c:v>
                </c:pt>
                <c:pt idx="4">
                  <c:v>уровень выполнения требований ПС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0.88</c:v>
                </c:pt>
                <c:pt idx="1">
                  <c:v>0.97499999999999998</c:v>
                </c:pt>
                <c:pt idx="2" formatCode="0%">
                  <c:v>0.85</c:v>
                </c:pt>
                <c:pt idx="3">
                  <c:v>0.99309999999999998</c:v>
                </c:pt>
                <c:pt idx="4">
                  <c:v>0.89319999999999999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D-4058-9E67-99E026D3B1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5"/>
                <c:pt idx="0">
                  <c:v>реализация трудовых функций</c:v>
                </c:pt>
                <c:pt idx="1">
                  <c:v>владение необходимыми умениями</c:v>
                </c:pt>
                <c:pt idx="2">
                  <c:v>владение необходимыми знаниями</c:v>
                </c:pt>
                <c:pt idx="3">
                  <c:v>реализация воспитательной функции</c:v>
                </c:pt>
                <c:pt idx="4">
                  <c:v>уровень выполнения требований ПС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7D-4058-9E67-99E026D3B1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5"/>
                <c:pt idx="0">
                  <c:v>реализация трудовых функций</c:v>
                </c:pt>
                <c:pt idx="1">
                  <c:v>владение необходимыми умениями</c:v>
                </c:pt>
                <c:pt idx="2">
                  <c:v>владение необходимыми знаниями</c:v>
                </c:pt>
                <c:pt idx="3">
                  <c:v>реализация воспитательной функции</c:v>
                </c:pt>
                <c:pt idx="4">
                  <c:v>уровень выполнения требований ПС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.0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7D-4058-9E67-99E026D3B1E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5"/>
                <c:pt idx="0">
                  <c:v>реализация трудовых функций</c:v>
                </c:pt>
                <c:pt idx="1">
                  <c:v>владение необходимыми умениями</c:v>
                </c:pt>
                <c:pt idx="2">
                  <c:v>владение необходимыми знаниями</c:v>
                </c:pt>
                <c:pt idx="3">
                  <c:v>реализация воспитательной функции</c:v>
                </c:pt>
                <c:pt idx="4">
                  <c:v>уровень выполнения требований ПС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FF7D-4058-9E67-99E026D3B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125328"/>
        <c:axId val="281118440"/>
      </c:barChart>
      <c:catAx>
        <c:axId val="281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118440"/>
        <c:crosses val="autoZero"/>
        <c:auto val="1"/>
        <c:lblAlgn val="ctr"/>
        <c:lblOffset val="100"/>
        <c:noMultiLvlLbl val="0"/>
      </c:catAx>
      <c:valAx>
        <c:axId val="28111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125328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81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8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3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0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6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94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0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6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7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5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9F50-2A8C-4989-869F-196D7BBABA86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A02F-2BCF-4707-8B19-A6CBA91A5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1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Результаты оценки профессиональной компетентности педагогов МАОУ СШ №115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/>
              <a:t>В оценке профессиональной компетентности педагогов приняло участие 48 учителей-предметников</a:t>
            </a:r>
          </a:p>
          <a:p>
            <a:r>
              <a:rPr lang="ru-RU" sz="4000" dirty="0" smtClean="0"/>
              <a:t>44 педагога  получили индивидуальный план повышения квалификации в соответствии с профессиональным стандартом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7780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331076"/>
            <a:ext cx="11325225" cy="652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9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1720840"/>
            <a:ext cx="9167648" cy="37856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rebuchet MS" panose="020B0603020202020204" pitchFamily="34" charset="0"/>
              </a:rPr>
              <a:t>Уважаемые коллеги!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«Самоучитель </a:t>
            </a: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по профессиональному стандарту </a:t>
            </a:r>
            <a:r>
              <a:rPr lang="ru-RU" sz="24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педагога </a:t>
            </a: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содержит все информационные материалы по разделу «Необходимые знания» трудовых функций </a:t>
            </a:r>
            <a:r>
              <a:rPr lang="ru-RU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профстандарта</a:t>
            </a: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. Для удобства использования «Самоучитель» оснащен кодификатором (нумерация в таблице соответствует нумерации в схеме), все материалы доступны для скачивания</a:t>
            </a:r>
            <a:r>
              <a:rPr lang="ru-RU" sz="24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ru-RU" sz="2400" b="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Рекомендуется с помощью «Самоучителя» освежить знания по профессиональному стандарту.</a:t>
            </a:r>
            <a:endParaRPr lang="ru-RU" sz="2400" b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5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09408080"/>
              </p:ext>
            </p:extLst>
          </p:nvPr>
        </p:nvGraphicFramePr>
        <p:xfrm>
          <a:off x="-1" y="714375"/>
          <a:ext cx="11134725" cy="546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36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755307"/>
              </p:ext>
            </p:extLst>
          </p:nvPr>
        </p:nvGraphicFramePr>
        <p:xfrm>
          <a:off x="276225" y="533400"/>
          <a:ext cx="11915781" cy="6720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758">
                  <a:extLst>
                    <a:ext uri="{9D8B030D-6E8A-4147-A177-3AD203B41FA5}">
                      <a16:colId xmlns:a16="http://schemas.microsoft.com/office/drawing/2014/main" val="519304018"/>
                    </a:ext>
                  </a:extLst>
                </a:gridCol>
                <a:gridCol w="739931">
                  <a:extLst>
                    <a:ext uri="{9D8B030D-6E8A-4147-A177-3AD203B41FA5}">
                      <a16:colId xmlns:a16="http://schemas.microsoft.com/office/drawing/2014/main" val="1877651317"/>
                    </a:ext>
                  </a:extLst>
                </a:gridCol>
                <a:gridCol w="868485">
                  <a:extLst>
                    <a:ext uri="{9D8B030D-6E8A-4147-A177-3AD203B41FA5}">
                      <a16:colId xmlns:a16="http://schemas.microsoft.com/office/drawing/2014/main" val="504867192"/>
                    </a:ext>
                  </a:extLst>
                </a:gridCol>
                <a:gridCol w="898372">
                  <a:extLst>
                    <a:ext uri="{9D8B030D-6E8A-4147-A177-3AD203B41FA5}">
                      <a16:colId xmlns:a16="http://schemas.microsoft.com/office/drawing/2014/main" val="2166781643"/>
                    </a:ext>
                  </a:extLst>
                </a:gridCol>
                <a:gridCol w="612078">
                  <a:extLst>
                    <a:ext uri="{9D8B030D-6E8A-4147-A177-3AD203B41FA5}">
                      <a16:colId xmlns:a16="http://schemas.microsoft.com/office/drawing/2014/main" val="832946533"/>
                    </a:ext>
                  </a:extLst>
                </a:gridCol>
                <a:gridCol w="878628">
                  <a:extLst>
                    <a:ext uri="{9D8B030D-6E8A-4147-A177-3AD203B41FA5}">
                      <a16:colId xmlns:a16="http://schemas.microsoft.com/office/drawing/2014/main" val="2708108417"/>
                    </a:ext>
                  </a:extLst>
                </a:gridCol>
                <a:gridCol w="1589428">
                  <a:extLst>
                    <a:ext uri="{9D8B030D-6E8A-4147-A177-3AD203B41FA5}">
                      <a16:colId xmlns:a16="http://schemas.microsoft.com/office/drawing/2014/main" val="2609900838"/>
                    </a:ext>
                  </a:extLst>
                </a:gridCol>
                <a:gridCol w="740417">
                  <a:extLst>
                    <a:ext uri="{9D8B030D-6E8A-4147-A177-3AD203B41FA5}">
                      <a16:colId xmlns:a16="http://schemas.microsoft.com/office/drawing/2014/main" val="51410841"/>
                    </a:ext>
                  </a:extLst>
                </a:gridCol>
                <a:gridCol w="750289">
                  <a:extLst>
                    <a:ext uri="{9D8B030D-6E8A-4147-A177-3AD203B41FA5}">
                      <a16:colId xmlns:a16="http://schemas.microsoft.com/office/drawing/2014/main" val="2170647407"/>
                    </a:ext>
                  </a:extLst>
                </a:gridCol>
                <a:gridCol w="700928">
                  <a:extLst>
                    <a:ext uri="{9D8B030D-6E8A-4147-A177-3AD203B41FA5}">
                      <a16:colId xmlns:a16="http://schemas.microsoft.com/office/drawing/2014/main" val="3679991621"/>
                    </a:ext>
                  </a:extLst>
                </a:gridCol>
                <a:gridCol w="2359467">
                  <a:extLst>
                    <a:ext uri="{9D8B030D-6E8A-4147-A177-3AD203B41FA5}">
                      <a16:colId xmlns:a16="http://schemas.microsoft.com/office/drawing/2014/main" val="4002243662"/>
                    </a:ext>
                  </a:extLst>
                </a:gridCol>
              </a:tblGrid>
              <a:tr h="2811648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Общепедаго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гическая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функция.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Обучение.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1.1.Разработка и реализация программ учебных дисциплин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1.2.Осуществление профессиональной деятельности в соответствии с ФГОС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1.3.Участие в разработке и реализации программы развития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1.4. Планирование и проведение учебных занятий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1.5 Систематический анализ эффективности учебных занятий и подходов к обучению.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1.6. 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обучающимися: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1.7. Формирование УУД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1.8. Формирование навыков, связанных с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ИКТ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1.9 Формирование мотивации к обучению.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1.10 Объективная оценка знаний обучающихся на основе тестирования и других методов контроля в соответствии с реальными учебными возможностями детей</a:t>
                      </a: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453457394"/>
                  </a:ext>
                </a:extLst>
              </a:tr>
              <a:tr h="129924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педагогов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38613"/>
                  </a:ext>
                </a:extLst>
              </a:tr>
              <a:tr h="1299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педагогов не вполне владеют компетентностью</a:t>
                      </a:r>
                    </a:p>
                    <a:p>
                      <a:endParaRPr lang="ru-RU" sz="1600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29182"/>
                  </a:ext>
                </a:extLst>
              </a:tr>
              <a:tr h="129924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% 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1441" marR="9144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88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76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1519893"/>
              </p:ext>
            </p:extLst>
          </p:nvPr>
        </p:nvGraphicFramePr>
        <p:xfrm>
          <a:off x="-2" y="204953"/>
          <a:ext cx="11816256" cy="69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376">
                  <a:extLst>
                    <a:ext uri="{9D8B030D-6E8A-4147-A177-3AD203B41FA5}">
                      <a16:colId xmlns:a16="http://schemas.microsoft.com/office/drawing/2014/main" val="3122542235"/>
                    </a:ext>
                  </a:extLst>
                </a:gridCol>
                <a:gridCol w="1412329">
                  <a:extLst>
                    <a:ext uri="{9D8B030D-6E8A-4147-A177-3AD203B41FA5}">
                      <a16:colId xmlns:a16="http://schemas.microsoft.com/office/drawing/2014/main" val="4174653542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469439760"/>
                    </a:ext>
                  </a:extLst>
                </a:gridCol>
                <a:gridCol w="2151993">
                  <a:extLst>
                    <a:ext uri="{9D8B030D-6E8A-4147-A177-3AD203B41FA5}">
                      <a16:colId xmlns:a16="http://schemas.microsoft.com/office/drawing/2014/main" val="127010331"/>
                    </a:ext>
                  </a:extLst>
                </a:gridCol>
                <a:gridCol w="1647497">
                  <a:extLst>
                    <a:ext uri="{9D8B030D-6E8A-4147-A177-3AD203B41FA5}">
                      <a16:colId xmlns:a16="http://schemas.microsoft.com/office/drawing/2014/main" val="4158160329"/>
                    </a:ext>
                  </a:extLst>
                </a:gridCol>
                <a:gridCol w="2900854">
                  <a:extLst>
                    <a:ext uri="{9D8B030D-6E8A-4147-A177-3AD203B41FA5}">
                      <a16:colId xmlns:a16="http://schemas.microsoft.com/office/drawing/2014/main" val="3772222527"/>
                    </a:ext>
                  </a:extLst>
                </a:gridCol>
              </a:tblGrid>
              <a:tr h="21125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Общепедагогическая функция.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Необходимые умения.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2.1 Владение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т.п..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2.2. Разработка (освоение) и применение современных психолого-педагогических технологий, основанных на знании законов развития личности и поведения в реальной и виртуальной среде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2.3. Использование и апробация специальных подходов к обучению в целях включения в образовательный процесс всех обучающихся, в том числе с особыми потребностями: обучающихся, для которых русский язык не является родным; обучающихся с ограниченными возможностями здоровья: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2.4. Владение ИКТ-компетентностями: </a:t>
                      </a:r>
                      <a:r>
                        <a:rPr lang="ru-RU" sz="900" kern="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общепользовательская</a:t>
                      </a: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 ИКТ-компетентность; общепедагогическая ИКТ-компетентность; предметно-педагогическая компетентность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2.5. Организация различных видов внеурочной деятельности: игровой, учебно-исследовательской, художественно-продуктивной, культурно-досуговой с учетом возможностей образовательной организации, места жительства и историко-культурного своеобразия региона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1856"/>
                  </a:ext>
                </a:extLst>
              </a:tr>
              <a:tr h="161087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педагогов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968052"/>
                  </a:ext>
                </a:extLst>
              </a:tr>
              <a:tr h="1610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педагогов не вполне владеют компетентностью</a:t>
                      </a:r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34169"/>
                  </a:ext>
                </a:extLst>
              </a:tr>
              <a:tr h="161087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% 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574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12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3190202"/>
              </p:ext>
            </p:extLst>
          </p:nvPr>
        </p:nvGraphicFramePr>
        <p:xfrm>
          <a:off x="0" y="362605"/>
          <a:ext cx="11682248" cy="602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759">
                  <a:extLst>
                    <a:ext uri="{9D8B030D-6E8A-4147-A177-3AD203B41FA5}">
                      <a16:colId xmlns:a16="http://schemas.microsoft.com/office/drawing/2014/main" val="3372929229"/>
                    </a:ext>
                  </a:extLst>
                </a:gridCol>
                <a:gridCol w="1655379">
                  <a:extLst>
                    <a:ext uri="{9D8B030D-6E8A-4147-A177-3AD203B41FA5}">
                      <a16:colId xmlns:a16="http://schemas.microsoft.com/office/drawing/2014/main" val="73135596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val="2129852173"/>
                    </a:ext>
                  </a:extLst>
                </a:gridCol>
                <a:gridCol w="1552904">
                  <a:extLst>
                    <a:ext uri="{9D8B030D-6E8A-4147-A177-3AD203B41FA5}">
                      <a16:colId xmlns:a16="http://schemas.microsoft.com/office/drawing/2014/main" val="428835573"/>
                    </a:ext>
                  </a:extLst>
                </a:gridCol>
                <a:gridCol w="1190296">
                  <a:extLst>
                    <a:ext uri="{9D8B030D-6E8A-4147-A177-3AD203B41FA5}">
                      <a16:colId xmlns:a16="http://schemas.microsoft.com/office/drawing/2014/main" val="949735829"/>
                    </a:ext>
                  </a:extLst>
                </a:gridCol>
                <a:gridCol w="1095704">
                  <a:extLst>
                    <a:ext uri="{9D8B030D-6E8A-4147-A177-3AD203B41FA5}">
                      <a16:colId xmlns:a16="http://schemas.microsoft.com/office/drawing/2014/main" val="676204177"/>
                    </a:ext>
                  </a:extLst>
                </a:gridCol>
                <a:gridCol w="1458310">
                  <a:extLst>
                    <a:ext uri="{9D8B030D-6E8A-4147-A177-3AD203B41FA5}">
                      <a16:colId xmlns:a16="http://schemas.microsoft.com/office/drawing/2014/main" val="22043290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961410455"/>
                    </a:ext>
                  </a:extLst>
                </a:gridCol>
              </a:tblGrid>
              <a:tr h="19549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Общепедагогическая функция.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Необходимые знания.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3.1. Знание преподаваемого предмета в пределах требований федерального государственного стандарта и основной общеобразовательной программы, его истории и места в мировой культуре и науке: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3.2. Знание истории, теории и принципов построения и функционирования образовательных систем, роли и места образования в жизни личности и общества: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3.3. Знание основных закономерностей возрастного развития, стадий и кризисов развития, социализации личности, индикаторов индивидуальных особенностей траекторий жизни, их возможных девиации, а также основ их психодиагностики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3.4. Знание основ психодидактики, поликультурного образования, закономерностей поведения в социальных сетях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3.5. Знание путей достижения образовательных результатов и способов оценки результатов обучения: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3.6. Знание основ методики преподавания, основных принципов деятельностного подхода, видов и приемов современных педагогических технологий:</a:t>
                      </a:r>
                      <a:endParaRPr lang="ru-RU" sz="12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3.7. Знание рабочей программы и методики обучения по данному предмету:</a:t>
                      </a:r>
                      <a:endParaRPr lang="ru-RU" sz="12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498901"/>
                  </a:ext>
                </a:extLst>
              </a:tr>
              <a:tr h="1355835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педагогов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415194"/>
                  </a:ext>
                </a:extLst>
              </a:tr>
              <a:tr h="1355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педагогов не вполне владеют компетентностью</a:t>
                      </a:r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81996"/>
                  </a:ext>
                </a:extLst>
              </a:tr>
              <a:tr h="135583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% 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46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82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581900"/>
              </p:ext>
            </p:extLst>
          </p:nvPr>
        </p:nvGraphicFramePr>
        <p:xfrm>
          <a:off x="0" y="268014"/>
          <a:ext cx="11966028" cy="6392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871521604"/>
                    </a:ext>
                  </a:extLst>
                </a:gridCol>
                <a:gridCol w="2822028">
                  <a:extLst>
                    <a:ext uri="{9D8B030D-6E8A-4147-A177-3AD203B41FA5}">
                      <a16:colId xmlns:a16="http://schemas.microsoft.com/office/drawing/2014/main" val="3018492436"/>
                    </a:ext>
                  </a:extLst>
                </a:gridCol>
                <a:gridCol w="1284889">
                  <a:extLst>
                    <a:ext uri="{9D8B030D-6E8A-4147-A177-3AD203B41FA5}">
                      <a16:colId xmlns:a16="http://schemas.microsoft.com/office/drawing/2014/main" val="3401966505"/>
                    </a:ext>
                  </a:extLst>
                </a:gridCol>
                <a:gridCol w="1277007">
                  <a:extLst>
                    <a:ext uri="{9D8B030D-6E8A-4147-A177-3AD203B41FA5}">
                      <a16:colId xmlns:a16="http://schemas.microsoft.com/office/drawing/2014/main" val="1315323329"/>
                    </a:ext>
                  </a:extLst>
                </a:gridCol>
                <a:gridCol w="1032642">
                  <a:extLst>
                    <a:ext uri="{9D8B030D-6E8A-4147-A177-3AD203B41FA5}">
                      <a16:colId xmlns:a16="http://schemas.microsoft.com/office/drawing/2014/main" val="3268143111"/>
                    </a:ext>
                  </a:extLst>
                </a:gridCol>
                <a:gridCol w="1206062">
                  <a:extLst>
                    <a:ext uri="{9D8B030D-6E8A-4147-A177-3AD203B41FA5}">
                      <a16:colId xmlns:a16="http://schemas.microsoft.com/office/drawing/2014/main" val="622902240"/>
                    </a:ext>
                  </a:extLst>
                </a:gridCol>
              </a:tblGrid>
              <a:tr h="2492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Общепедагогическая функция.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Необходимые знания.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4.1. . Знание приоритетных направлений развития образовательной системы РФ, законов и иных нормативных правовых актов, регламентирующих образовательную деятельность в РФ, нормативных документов по вопросам обучения и воспитания детей и молодежи, федеральных государственных образовательных стандартов, законодательства о правах ребенка, трудового законодательства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4.2. Знание нормативных документов по вопросам обучения и воспитания детей и молодёжи: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4.3. Знание Конвенции о правах ребенка: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4.4. Знание трудового законодательства: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5.1. Соблюдение правовых, нравственных и этических норм, требований профессиональной этики: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3366"/>
                  </a:ext>
                </a:extLst>
              </a:tr>
              <a:tr h="130019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педагогов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626992"/>
                  </a:ext>
                </a:extLst>
              </a:tr>
              <a:tr h="1300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педагогов не вполне владеют компетентностью</a:t>
                      </a:r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631158"/>
                  </a:ext>
                </a:extLst>
              </a:tr>
              <a:tr h="13001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% 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79,2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43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22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9005025"/>
              </p:ext>
            </p:extLst>
          </p:nvPr>
        </p:nvGraphicFramePr>
        <p:xfrm>
          <a:off x="0" y="425669"/>
          <a:ext cx="11587653" cy="672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241">
                  <a:extLst>
                    <a:ext uri="{9D8B030D-6E8A-4147-A177-3AD203B41FA5}">
                      <a16:colId xmlns:a16="http://schemas.microsoft.com/office/drawing/2014/main" val="3366536212"/>
                    </a:ext>
                  </a:extLst>
                </a:gridCol>
                <a:gridCol w="1836683">
                  <a:extLst>
                    <a:ext uri="{9D8B030D-6E8A-4147-A177-3AD203B41FA5}">
                      <a16:colId xmlns:a16="http://schemas.microsoft.com/office/drawing/2014/main" val="7412090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val="1302786619"/>
                    </a:ext>
                  </a:extLst>
                </a:gridCol>
                <a:gridCol w="1213944">
                  <a:extLst>
                    <a:ext uri="{9D8B030D-6E8A-4147-A177-3AD203B41FA5}">
                      <a16:colId xmlns:a16="http://schemas.microsoft.com/office/drawing/2014/main" val="4025855655"/>
                    </a:ext>
                  </a:extLst>
                </a:gridCol>
                <a:gridCol w="1174531">
                  <a:extLst>
                    <a:ext uri="{9D8B030D-6E8A-4147-A177-3AD203B41FA5}">
                      <a16:colId xmlns:a16="http://schemas.microsoft.com/office/drawing/2014/main" val="2751935663"/>
                    </a:ext>
                  </a:extLst>
                </a:gridCol>
                <a:gridCol w="1269125">
                  <a:extLst>
                    <a:ext uri="{9D8B030D-6E8A-4147-A177-3AD203B41FA5}">
                      <a16:colId xmlns:a16="http://schemas.microsoft.com/office/drawing/2014/main" val="2394465447"/>
                    </a:ext>
                  </a:extLst>
                </a:gridCol>
                <a:gridCol w="1221825">
                  <a:extLst>
                    <a:ext uri="{9D8B030D-6E8A-4147-A177-3AD203B41FA5}">
                      <a16:colId xmlns:a16="http://schemas.microsoft.com/office/drawing/2014/main" val="2630815874"/>
                    </a:ext>
                  </a:extLst>
                </a:gridCol>
              </a:tblGrid>
              <a:tr h="23884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Воспитательная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6.1. Регулирование поведения обучающихся для обеспечения безопасной образовательной среды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6.2. Компетентность в обеспечении понимания педагогической задачи и способах деятельности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6.3. Компетентность в педагогическом оценивании: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6.4. Компетентность в организации информационной деятельности учащегося: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6.5. Компетентность в использовании современных средств и систем организации учебно-воспитательного процесса: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6.6. Компетентность в способах умственной деятельности:</a:t>
                      </a:r>
                    </a:p>
                  </a:txBody>
                  <a:tcPr marL="68580" marR="6858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11993"/>
                  </a:ext>
                </a:extLst>
              </a:tr>
              <a:tr h="144451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педагогов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15908"/>
                  </a:ext>
                </a:extLst>
              </a:tr>
              <a:tr h="1444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педагогов не вполне владеют компетентностью</a:t>
                      </a:r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39142"/>
                  </a:ext>
                </a:extLst>
              </a:tr>
              <a:tr h="14445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%  владеющих компетентностью</a:t>
                      </a:r>
                      <a:endParaRPr lang="ru-RU" sz="1600" b="1" dirty="0"/>
                    </a:p>
                  </a:txBody>
                  <a:tcPr marL="91441" marR="9144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7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8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Диаграмма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реализации профессионального стандарта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8159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529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/>
              <a:t>	</a:t>
            </a:r>
            <a:r>
              <a:rPr lang="ru-RU" sz="2800" b="1" dirty="0"/>
              <a:t>Диагностика оценки компетентностей современного педагога на </a:t>
            </a:r>
            <a:r>
              <a:rPr lang="ru-RU" sz="2800" b="1" dirty="0" smtClean="0"/>
              <a:t>основе профессионального </a:t>
            </a:r>
            <a:r>
              <a:rPr lang="ru-RU" sz="2800" b="1" dirty="0"/>
              <a:t>стандарта «Педагог» показала следующие результаты: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У </a:t>
            </a:r>
            <a:r>
              <a:rPr lang="ru-RU" sz="3200" b="1" dirty="0"/>
              <a:t>88% педагогов трудовые функции реализуются;</a:t>
            </a:r>
          </a:p>
          <a:p>
            <a:r>
              <a:rPr lang="ru-RU" sz="3200" b="1" dirty="0"/>
              <a:t>97,5% владеют необходимыми умениями;</a:t>
            </a:r>
          </a:p>
          <a:p>
            <a:r>
              <a:rPr lang="ru-RU" sz="3200" b="1" dirty="0"/>
              <a:t>85% -владеют необходимыми знаниями;</a:t>
            </a:r>
          </a:p>
          <a:p>
            <a:r>
              <a:rPr lang="ru-RU" sz="3200" b="1" dirty="0"/>
              <a:t>99,31%- владеют необходимыми воспитательными функциями;</a:t>
            </a:r>
          </a:p>
          <a:p>
            <a:r>
              <a:rPr lang="ru-RU" sz="3200" b="1" dirty="0"/>
              <a:t>Уровень выполнения требований профессионального стандарта </a:t>
            </a:r>
            <a:r>
              <a:rPr lang="ru-RU" sz="3200" b="1" dirty="0" smtClean="0"/>
              <a:t>«Педагог</a:t>
            </a:r>
            <a:r>
              <a:rPr lang="ru-RU" sz="3200" b="1" dirty="0"/>
              <a:t>»  в целом по школе составил 89,32%.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74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840</Words>
  <Application>Microsoft Office PowerPoint</Application>
  <PresentationFormat>Широкоэкранный</PresentationFormat>
  <Paragraphs>170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Andale Sans UI</vt:lpstr>
      <vt:lpstr>Arial</vt:lpstr>
      <vt:lpstr>Calibri</vt:lpstr>
      <vt:lpstr>Calibri Light</vt:lpstr>
      <vt:lpstr>Times New Roman</vt:lpstr>
      <vt:lpstr>Trebuchet MS</vt:lpstr>
      <vt:lpstr>Тема Office</vt:lpstr>
      <vt:lpstr>Результаты оценки профессиональной компетентности педагогов МАОУ СШ №115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Диаграмма реализации профессионального стандарта</vt:lpstr>
      <vt:lpstr> Диагностика оценки компетентностей современного педагога на основе профессионального стандарта «Педагог» показала следующие результаты: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22</cp:revision>
  <dcterms:created xsi:type="dcterms:W3CDTF">2020-10-21T09:02:54Z</dcterms:created>
  <dcterms:modified xsi:type="dcterms:W3CDTF">2021-02-02T02:38:36Z</dcterms:modified>
</cp:coreProperties>
</file>